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 showSpecialPlsOnTitleSld="0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</p:sldIdLst>
  <p:sldSz cy="5143500" cx="9144000"/>
  <p:notesSz cx="6858000" cy="9144000"/>
  <p:embeddedFontLst>
    <p:embeddedFont>
      <p:font typeface="Roboto"/>
      <p:regular r:id="rId32"/>
      <p:bold r:id="rId33"/>
      <p:italic r:id="rId34"/>
      <p:boldItalic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EE879081-B15A-4597-AA80-F1964A4BC632}">
  <a:tblStyle styleId="{EE879081-B15A-4597-AA80-F1964A4BC63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D863A6B2-A657-4BC9-B9B7-73E8FA764649}" styleName="Table_1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font" Target="fonts/Roboto-bold.fntdata"/><Relationship Id="rId10" Type="http://schemas.openxmlformats.org/officeDocument/2006/relationships/slide" Target="slides/slide4.xml"/><Relationship Id="rId32" Type="http://schemas.openxmlformats.org/officeDocument/2006/relationships/font" Target="fonts/Roboto-regular.fntdata"/><Relationship Id="rId13" Type="http://schemas.openxmlformats.org/officeDocument/2006/relationships/slide" Target="slides/slide7.xml"/><Relationship Id="rId35" Type="http://schemas.openxmlformats.org/officeDocument/2006/relationships/font" Target="fonts/Roboto-boldItalic.fntdata"/><Relationship Id="rId12" Type="http://schemas.openxmlformats.org/officeDocument/2006/relationships/slide" Target="slides/slide6.xml"/><Relationship Id="rId34" Type="http://schemas.openxmlformats.org/officeDocument/2006/relationships/font" Target="fonts/Roboto-italic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Shape 13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Shape 14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Shape 15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Shape 16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Shape 1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Shape 18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Shape 1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Shape 19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Shape 20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Shape 21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Shape 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Shape 22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Shape 2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Shape 24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Shape 24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Shape 2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Shape 2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Shape 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Shape 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Shape 9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Shape 9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Shape 10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Shape 1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Shape 12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Shape 11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Shape 1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Shape 13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Shape 1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accent4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Shape 59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Shape 6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bg>
      <p:bgPr>
        <a:solidFill>
          <a:schemeClr val="accent4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" name="Shape 1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Shape 20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Shape 2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Shape 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Shape 26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Shape 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" name="Shape 28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Shape 29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Shape 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Shape 33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Shape 34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" name="Shape 3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Shape 38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Shape 3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Shape 40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Shape 4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4" name="Shape 4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Shape 47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Shape 4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Shape 4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Shape 50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Shape 5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Shape 54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Shape 55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Shape 5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terial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Relationship Id="rId4" Type="http://schemas.openxmlformats.org/officeDocument/2006/relationships/image" Target="../media/image13.png"/><Relationship Id="rId5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Relationship Id="rId4" Type="http://schemas.openxmlformats.org/officeDocument/2006/relationships/image" Target="../media/image7.png"/><Relationship Id="rId5" Type="http://schemas.openxmlformats.org/officeDocument/2006/relationships/image" Target="../media/image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6.png"/><Relationship Id="rId4" Type="http://schemas.openxmlformats.org/officeDocument/2006/relationships/image" Target="../media/image18.png"/><Relationship Id="rId5" Type="http://schemas.openxmlformats.org/officeDocument/2006/relationships/image" Target="../media/image2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Consumer Price Index (CPI) time series modeling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3000"/>
              <a:t>Winters Additive vs ARIMA(1,0,3)(0,1,1)</a:t>
            </a:r>
            <a:endParaRPr i="1" sz="3000"/>
          </a:p>
        </p:txBody>
      </p:sp>
      <p:sp>
        <p:nvSpPr>
          <p:cNvPr id="68" name="Shape 68"/>
          <p:cNvSpPr txBox="1"/>
          <p:nvPr>
            <p:ph idx="1" type="subTitle"/>
          </p:nvPr>
        </p:nvSpPr>
        <p:spPr>
          <a:xfrm>
            <a:off x="390525" y="2789118"/>
            <a:ext cx="8222100" cy="10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Assessment 3</a:t>
            </a:r>
            <a:endParaRPr sz="24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 Series &amp; M-V Analysis - STAT8008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Higher Diploma in Data Science and Analytics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69" name="Shape 69"/>
          <p:cNvSpPr txBox="1"/>
          <p:nvPr>
            <p:ph idx="1" type="subTitle"/>
          </p:nvPr>
        </p:nvSpPr>
        <p:spPr>
          <a:xfrm>
            <a:off x="390525" y="4719626"/>
            <a:ext cx="8222100" cy="31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30.04.2018 / João Viegas / R00157699</a:t>
            </a:r>
            <a:endParaRPr sz="12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Residuals normality assumption</a:t>
            </a:r>
            <a:endParaRPr/>
          </a:p>
          <a:p>
            <a:pPr indent="-304800" lvl="0" marL="457200" rtl="0">
              <a:spcBef>
                <a:spcPts val="160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Kolmogorov: yes</a:t>
            </a:r>
            <a:endParaRPr/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Shapiro: no</a:t>
            </a:r>
            <a:endParaRPr/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Histogram: maybe yes</a:t>
            </a:r>
            <a:endParaRPr/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Normal Q-Q plot: maybe yes</a:t>
            </a:r>
            <a:endParaRPr/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Detrended </a:t>
            </a:r>
            <a:r>
              <a:rPr lang="en"/>
              <a:t>Normal Q-Q plot: maybe not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36" name="Shape 136"/>
          <p:cNvGraphicFramePr/>
          <p:nvPr/>
        </p:nvGraphicFramePr>
        <p:xfrm>
          <a:off x="3459525" y="3023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{EE879081-B15A-4597-AA80-F1964A4BC632}</a:tableStyleId>
              </a:tblPr>
              <a:tblGrid>
                <a:gridCol w="1162250"/>
                <a:gridCol w="1247875"/>
                <a:gridCol w="813575"/>
                <a:gridCol w="611725"/>
                <a:gridCol w="611725"/>
                <a:gridCol w="611725"/>
                <a:gridCol w="497600"/>
              </a:tblGrid>
              <a:tr h="1905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3"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Kolmogorov-Smirnov</a:t>
                      </a:r>
                      <a:r>
                        <a:rPr b="1" baseline="30000" lang="en" sz="1000"/>
                        <a:t>a</a:t>
                      </a:r>
                      <a:endParaRPr baseline="30000" sz="1000"/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gridSpan="3"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Shapiro-Wilk</a:t>
                      </a:r>
                      <a:endParaRPr sz="1000"/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</a:tr>
              <a:tr h="1905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Statistic</a:t>
                      </a:r>
                      <a:endParaRPr sz="1000"/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df</a:t>
                      </a:r>
                      <a:endParaRPr sz="1000"/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Sig.</a:t>
                      </a:r>
                      <a:endParaRPr sz="1000"/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Statistic</a:t>
                      </a:r>
                      <a:endParaRPr sz="1000"/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df</a:t>
                      </a:r>
                      <a:endParaRPr sz="1000"/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Sig.</a:t>
                      </a:r>
                      <a:endParaRPr sz="1000"/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05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Residual Winters Additive</a:t>
                      </a:r>
                      <a:endParaRPr sz="1000"/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0.07</a:t>
                      </a:r>
                      <a:endParaRPr sz="1000"/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120</a:t>
                      </a:r>
                      <a:endParaRPr sz="1000"/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.200*</a:t>
                      </a:r>
                      <a:endParaRPr sz="1000"/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0.951</a:t>
                      </a:r>
                      <a:endParaRPr sz="1000"/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120</a:t>
                      </a:r>
                      <a:endParaRPr sz="1000"/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</a:t>
                      </a:r>
                      <a:endParaRPr sz="1000"/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37" name="Shape 137"/>
          <p:cNvSpPr txBox="1"/>
          <p:nvPr/>
        </p:nvSpPr>
        <p:spPr>
          <a:xfrm>
            <a:off x="3413650" y="679450"/>
            <a:ext cx="3000000" cy="104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aseline="30000" lang="en" sz="1100">
                <a:solidFill>
                  <a:srgbClr val="666666"/>
                </a:solidFill>
                <a:latin typeface="Droid Serif"/>
                <a:ea typeface="Droid Serif"/>
                <a:cs typeface="Droid Serif"/>
                <a:sym typeface="Droid Serif"/>
              </a:rPr>
              <a:t>a</a:t>
            </a:r>
            <a:r>
              <a:rPr lang="en" sz="1100">
                <a:solidFill>
                  <a:srgbClr val="666666"/>
                </a:solidFill>
                <a:latin typeface="Droid Serif"/>
                <a:ea typeface="Droid Serif"/>
                <a:cs typeface="Droid Serif"/>
                <a:sym typeface="Droid Serif"/>
              </a:rPr>
              <a:t> </a:t>
            </a:r>
            <a:r>
              <a:rPr lang="en" sz="900">
                <a:solidFill>
                  <a:srgbClr val="666666"/>
                </a:solidFill>
                <a:latin typeface="Droid Serif"/>
                <a:ea typeface="Droid Serif"/>
                <a:cs typeface="Droid Serif"/>
                <a:sym typeface="Droid Serif"/>
              </a:rPr>
              <a:t>Lilliefors Significance Correction</a:t>
            </a:r>
            <a:endParaRPr sz="900">
              <a:solidFill>
                <a:srgbClr val="666666"/>
              </a:solidFill>
              <a:latin typeface="Droid Serif"/>
              <a:ea typeface="Droid Serif"/>
              <a:cs typeface="Droid Serif"/>
              <a:sym typeface="Droid Serif"/>
            </a:endParaRPr>
          </a:p>
        </p:txBody>
      </p:sp>
      <p:pic>
        <p:nvPicPr>
          <p:cNvPr id="138" name="Shape 1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53900" y="1465800"/>
            <a:ext cx="2967100" cy="175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Shape 1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48450" y="1885950"/>
            <a:ext cx="2753839" cy="1622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Shape 1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41463" y="3287375"/>
            <a:ext cx="2744367" cy="162220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Shape 141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Models: Winters Additive</a:t>
            </a:r>
            <a:endParaRPr/>
          </a:p>
        </p:txBody>
      </p:sp>
      <p:sp>
        <p:nvSpPr>
          <p:cNvPr id="142" name="Shape 14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/>
              <a:t>Models: </a:t>
            </a:r>
            <a:r>
              <a:rPr lang="en" sz="4200"/>
              <a:t>Arima(1,0,3)(0,1,1)</a:t>
            </a:r>
            <a:endParaRPr/>
          </a:p>
        </p:txBody>
      </p:sp>
      <p:sp>
        <p:nvSpPr>
          <p:cNvPr id="148" name="Shape 148"/>
          <p:cNvSpPr txBox="1"/>
          <p:nvPr>
            <p:ph idx="1" type="body"/>
          </p:nvPr>
        </p:nvSpPr>
        <p:spPr>
          <a:xfrm>
            <a:off x="203775" y="1919075"/>
            <a:ext cx="4736100" cy="204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ARIMA(p,d,q)(P,D,Q)</a:t>
            </a:r>
            <a:endParaRPr/>
          </a:p>
          <a:p>
            <a:pPr indent="-342900" lvl="0" marL="457200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p/P: autoregressive process order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d/D: differencing order (to become stationary)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q/Q: moving average process order</a:t>
            </a:r>
            <a:endParaRPr/>
          </a:p>
          <a:p>
            <a:pPr indent="0" lvl="0" marL="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aseline="-25000" sz="1400"/>
          </a:p>
        </p:txBody>
      </p:sp>
      <p:pic>
        <p:nvPicPr>
          <p:cNvPr id="149" name="Shape 1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42350" y="1745000"/>
            <a:ext cx="3481174" cy="2610875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Shape 150"/>
          <p:cNvSpPr txBox="1"/>
          <p:nvPr>
            <p:ph idx="1" type="body"/>
          </p:nvPr>
        </p:nvSpPr>
        <p:spPr>
          <a:xfrm>
            <a:off x="471900" y="4420925"/>
            <a:ext cx="6965100" cy="5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𝑌</a:t>
            </a:r>
            <a:r>
              <a:rPr baseline="-25000" lang="en"/>
              <a:t>𝑡</a:t>
            </a:r>
            <a:r>
              <a:rPr lang="en"/>
              <a:t> = 𝑓</a:t>
            </a:r>
            <a:r>
              <a:rPr baseline="-25000" lang="en"/>
              <a:t>1</a:t>
            </a:r>
            <a:r>
              <a:rPr lang="en"/>
              <a:t>𝑌</a:t>
            </a:r>
            <a:r>
              <a:rPr baseline="-25000" lang="en"/>
              <a:t>𝑡−1</a:t>
            </a:r>
            <a:r>
              <a:rPr lang="en"/>
              <a:t> + 𝑓</a:t>
            </a:r>
            <a:r>
              <a:rPr baseline="-25000" lang="en"/>
              <a:t>2</a:t>
            </a:r>
            <a:r>
              <a:rPr lang="en"/>
              <a:t>𝑌</a:t>
            </a:r>
            <a:r>
              <a:rPr baseline="-25000" lang="en"/>
              <a:t>𝑡−2 </a:t>
            </a:r>
            <a:r>
              <a:rPr lang="en"/>
              <a:t>+ ⋯ + 𝑓</a:t>
            </a:r>
            <a:r>
              <a:rPr baseline="-25000" lang="en"/>
              <a:t>𝑝</a:t>
            </a:r>
            <a:r>
              <a:rPr lang="en"/>
              <a:t>𝑌</a:t>
            </a:r>
            <a:r>
              <a:rPr baseline="-25000" lang="en"/>
              <a:t>𝑡−𝑝</a:t>
            </a:r>
            <a:r>
              <a:rPr lang="en"/>
              <a:t> + 𝜖</a:t>
            </a:r>
            <a:r>
              <a:rPr baseline="-25000" lang="en"/>
              <a:t>𝑡</a:t>
            </a:r>
            <a:r>
              <a:rPr lang="en"/>
              <a:t> − 𝑏</a:t>
            </a:r>
            <a:r>
              <a:rPr baseline="-25000" lang="en"/>
              <a:t>1</a:t>
            </a:r>
            <a:r>
              <a:rPr lang="en"/>
              <a:t>𝜖</a:t>
            </a:r>
            <a:r>
              <a:rPr baseline="-25000" lang="en"/>
              <a:t>𝑡−1</a:t>
            </a:r>
            <a:r>
              <a:rPr lang="en"/>
              <a:t> − 𝑏</a:t>
            </a:r>
            <a:r>
              <a:rPr baseline="-25000" lang="en"/>
              <a:t>2</a:t>
            </a:r>
            <a:r>
              <a:rPr lang="en"/>
              <a:t>𝜖</a:t>
            </a:r>
            <a:r>
              <a:rPr baseline="-25000" lang="en"/>
              <a:t>𝑡−2</a:t>
            </a:r>
            <a:r>
              <a:rPr lang="en"/>
              <a:t> − ⋯ − 𝑏</a:t>
            </a:r>
            <a:r>
              <a:rPr baseline="-25000" lang="en"/>
              <a:t>𝑞</a:t>
            </a:r>
            <a:r>
              <a:rPr lang="en"/>
              <a:t>𝜖</a:t>
            </a:r>
            <a:r>
              <a:rPr baseline="-25000" lang="en"/>
              <a:t>𝑡−q</a:t>
            </a:r>
            <a:endParaRPr/>
          </a:p>
          <a:p>
            <a:pPr indent="0" lvl="0" marL="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aseline="-25000" sz="1400"/>
          </a:p>
        </p:txBody>
      </p:sp>
      <p:sp>
        <p:nvSpPr>
          <p:cNvPr id="151" name="Shape 15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Models: </a:t>
            </a:r>
            <a:r>
              <a:rPr lang="en"/>
              <a:t>Arima(1,0,3)(0,1,1)</a:t>
            </a:r>
            <a:endParaRPr/>
          </a:p>
        </p:txBody>
      </p:sp>
      <p:sp>
        <p:nvSpPr>
          <p:cNvPr id="157" name="Shape 157"/>
          <p:cNvSpPr txBox="1"/>
          <p:nvPr>
            <p:ph idx="1" type="body"/>
          </p:nvPr>
        </p:nvSpPr>
        <p:spPr>
          <a:xfrm>
            <a:off x="0" y="1465800"/>
            <a:ext cx="32445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04800" lvl="0" marL="457200" rtl="0">
              <a:spcBef>
                <a:spcPts val="160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all the parameters, non-seasonal and seasonal are significant;</a:t>
            </a:r>
            <a:endParaRPr/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fit values follow the observed ones closely;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58" name="Shape 158"/>
          <p:cNvGraphicFramePr/>
          <p:nvPr/>
        </p:nvGraphicFramePr>
        <p:xfrm>
          <a:off x="3402550" y="3152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{EE879081-B15A-4597-AA80-F1964A4BC632}</a:tableStyleId>
              </a:tblPr>
              <a:tblGrid>
                <a:gridCol w="872950"/>
                <a:gridCol w="1043950"/>
                <a:gridCol w="809950"/>
                <a:gridCol w="440975"/>
                <a:gridCol w="611725"/>
                <a:gridCol w="611725"/>
                <a:gridCol w="611725"/>
                <a:gridCol w="611725"/>
              </a:tblGrid>
              <a:tr h="6685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ARIMA (1,0,3)(0,1,1) Model Parameters</a:t>
                      </a:r>
                      <a:endParaRPr sz="1000"/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Estimate</a:t>
                      </a:r>
                      <a:endParaRPr sz="1000"/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SE</a:t>
                      </a:r>
                      <a:endParaRPr sz="1000"/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t</a:t>
                      </a:r>
                      <a:endParaRPr sz="1000"/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Sig.</a:t>
                      </a:r>
                      <a:endParaRPr sz="1000"/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73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Consumer Price Index</a:t>
                      </a:r>
                      <a:endParaRPr sz="1000"/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No Transformation</a:t>
                      </a:r>
                      <a:endParaRPr sz="1000"/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AR</a:t>
                      </a:r>
                      <a:endParaRPr sz="1000"/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Lag 1</a:t>
                      </a:r>
                      <a:endParaRPr sz="1000"/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0.964</a:t>
                      </a:r>
                      <a:endParaRPr sz="1000"/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0.037</a:t>
                      </a:r>
                      <a:endParaRPr sz="1000"/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25.869</a:t>
                      </a:r>
                      <a:endParaRPr sz="1000"/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</a:t>
                      </a:r>
                      <a:endParaRPr sz="1000"/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17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MA</a:t>
                      </a:r>
                      <a:endParaRPr sz="1000"/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Lag 1</a:t>
                      </a:r>
                      <a:endParaRPr sz="1000"/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-0.591</a:t>
                      </a:r>
                      <a:endParaRPr sz="1000"/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0.093</a:t>
                      </a:r>
                      <a:endParaRPr sz="1000"/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-6.322</a:t>
                      </a:r>
                      <a:endParaRPr sz="1000"/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</a:t>
                      </a:r>
                      <a:endParaRPr sz="1000"/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17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Lag 2</a:t>
                      </a:r>
                      <a:endParaRPr sz="1000"/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-0.248</a:t>
                      </a:r>
                      <a:endParaRPr sz="1000"/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0.112</a:t>
                      </a:r>
                      <a:endParaRPr sz="1000"/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-2.216</a:t>
                      </a:r>
                      <a:endParaRPr sz="1000"/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0.029</a:t>
                      </a:r>
                      <a:endParaRPr sz="1000"/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17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Lag 3</a:t>
                      </a:r>
                      <a:endParaRPr sz="1000"/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-0.272</a:t>
                      </a:r>
                      <a:endParaRPr sz="1000"/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0.103</a:t>
                      </a:r>
                      <a:endParaRPr sz="1000"/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-2.635</a:t>
                      </a:r>
                      <a:endParaRPr sz="1000"/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0.01</a:t>
                      </a:r>
                      <a:endParaRPr sz="1000"/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73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Seasonal Difference</a:t>
                      </a:r>
                      <a:endParaRPr sz="1000"/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</a:t>
                      </a:r>
                      <a:endParaRPr sz="1000"/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17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MA, Seasonal</a:t>
                      </a:r>
                      <a:endParaRPr sz="1000"/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Lag 1</a:t>
                      </a:r>
                      <a:endParaRPr sz="1000"/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0.89</a:t>
                      </a:r>
                      <a:endParaRPr sz="1000"/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0.224</a:t>
                      </a:r>
                      <a:endParaRPr sz="1000"/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3.973</a:t>
                      </a:r>
                      <a:endParaRPr sz="1000"/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</a:t>
                      </a:r>
                      <a:endParaRPr sz="1000"/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159" name="Shape 1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25375" y="3017175"/>
            <a:ext cx="3569087" cy="1938975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Shape 16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fit measures</a:t>
            </a:r>
            <a:endParaRPr/>
          </a:p>
          <a:p>
            <a:pPr indent="-304800" lvl="0" marL="457200" rtl="0">
              <a:spcBef>
                <a:spcPts val="160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Stationary R-Squared: substantial explanation;</a:t>
            </a:r>
            <a:endParaRPr/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Low error values;</a:t>
            </a:r>
            <a:endParaRPr/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Normalized BIC &gt; Winters =&gt; not as good</a:t>
            </a:r>
            <a:endParaRPr/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Ljung-Box statistic on significance limit;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residuals sequence plot</a:t>
            </a:r>
            <a:endParaRPr/>
          </a:p>
        </p:txBody>
      </p:sp>
      <p:sp>
        <p:nvSpPr>
          <p:cNvPr id="166" name="Shape 166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Models: </a:t>
            </a:r>
            <a:r>
              <a:rPr lang="en"/>
              <a:t>Arima(1,0,3)(0,1,1)</a:t>
            </a:r>
            <a:endParaRPr/>
          </a:p>
        </p:txBody>
      </p:sp>
      <p:graphicFrame>
        <p:nvGraphicFramePr>
          <p:cNvPr id="167" name="Shape 167"/>
          <p:cNvGraphicFramePr/>
          <p:nvPr/>
        </p:nvGraphicFramePr>
        <p:xfrm>
          <a:off x="4374725" y="2248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{D863A6B2-A657-4BC9-B9B7-73E8FA764649}</a:tableStyleId>
              </a:tblPr>
              <a:tblGrid>
                <a:gridCol w="1323975"/>
                <a:gridCol w="1276350"/>
                <a:gridCol w="600075"/>
              </a:tblGrid>
              <a:tr h="2000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Number of Predictors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 rowSpan="8"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Model Fit statistics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Stationary R-squared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0.975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R-squared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0.969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RMSE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0.492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MAPE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0.237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MAE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0.345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MaxAPE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1.728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MaxAE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2.5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Normalized BIC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-1.202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 rowSpan="3"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Ljung-Box Q(18)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Statistics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12.342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DF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13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Sig.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0.5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Number of Outliers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168" name="Shape 1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09475" y="3147745"/>
            <a:ext cx="2930890" cy="1729705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Shape 16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Residuals autocorrelation</a:t>
            </a:r>
            <a:endParaRPr/>
          </a:p>
          <a:p>
            <a:pPr indent="-304800" lvl="0" marL="457200" rtl="0">
              <a:spcBef>
                <a:spcPts val="160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No autocorrelation in any lag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Shape 175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Models: </a:t>
            </a:r>
            <a:r>
              <a:rPr lang="en"/>
              <a:t>Arima(1,0,3)(0,1,1)</a:t>
            </a:r>
            <a:endParaRPr/>
          </a:p>
        </p:txBody>
      </p:sp>
      <p:pic>
        <p:nvPicPr>
          <p:cNvPr id="176" name="Shape 1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12649" y="381000"/>
            <a:ext cx="5805125" cy="3423535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Shape 17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Residuals normality assumption</a:t>
            </a:r>
            <a:endParaRPr/>
          </a:p>
          <a:p>
            <a:pPr indent="-304800" lvl="0" marL="457200" rtl="0">
              <a:spcBef>
                <a:spcPts val="160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Kolmogorov: no</a:t>
            </a:r>
            <a:endParaRPr/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Shapiro: no</a:t>
            </a:r>
            <a:endParaRPr/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Histogram: maybe yes</a:t>
            </a:r>
            <a:endParaRPr/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Normal Q-Q plot: maybe yes</a:t>
            </a:r>
            <a:endParaRPr/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Detrended Normal Q-Q plot: maybe no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Shape 183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Models: Arima(1,0,3)(0,1,1)</a:t>
            </a:r>
            <a:endParaRPr/>
          </a:p>
        </p:txBody>
      </p:sp>
      <p:graphicFrame>
        <p:nvGraphicFramePr>
          <p:cNvPr id="184" name="Shape 184"/>
          <p:cNvGraphicFramePr/>
          <p:nvPr/>
        </p:nvGraphicFramePr>
        <p:xfrm>
          <a:off x="3422600" y="135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{EE879081-B15A-4597-AA80-F1964A4BC632}</a:tableStyleId>
              </a:tblPr>
              <a:tblGrid>
                <a:gridCol w="917525"/>
                <a:gridCol w="1290775"/>
                <a:gridCol w="841550"/>
                <a:gridCol w="632750"/>
                <a:gridCol w="632750"/>
                <a:gridCol w="632750"/>
                <a:gridCol w="632750"/>
              </a:tblGrid>
              <a:tr h="1905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3"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Kolmogorov-Smirnov</a:t>
                      </a:r>
                      <a:r>
                        <a:rPr b="1" baseline="30000" lang="en" sz="1000"/>
                        <a:t>a</a:t>
                      </a:r>
                      <a:endParaRPr baseline="30000" sz="1000"/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gridSpan="3"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Shapiro-Wilk</a:t>
                      </a:r>
                      <a:endParaRPr sz="1000"/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</a:tr>
              <a:tr h="1905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Statistic</a:t>
                      </a:r>
                      <a:endParaRPr sz="1000"/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df</a:t>
                      </a:r>
                      <a:endParaRPr sz="1000"/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Sig.</a:t>
                      </a:r>
                      <a:endParaRPr sz="1000"/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Statistic</a:t>
                      </a:r>
                      <a:endParaRPr sz="1000"/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df</a:t>
                      </a:r>
                      <a:endParaRPr sz="1000"/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Sig.</a:t>
                      </a:r>
                      <a:endParaRPr sz="1000"/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05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Residual ARIMA(1,0,3)(0,1,1)</a:t>
                      </a:r>
                      <a:endParaRPr sz="1000"/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0.13</a:t>
                      </a:r>
                      <a:endParaRPr sz="1000"/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108</a:t>
                      </a:r>
                      <a:endParaRPr sz="1000"/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</a:t>
                      </a:r>
                      <a:endParaRPr sz="1000"/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0.921</a:t>
                      </a:r>
                      <a:endParaRPr sz="1000"/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108</a:t>
                      </a:r>
                      <a:endParaRPr sz="1000"/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</a:t>
                      </a:r>
                      <a:endParaRPr sz="1000"/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85" name="Shape 185"/>
          <p:cNvSpPr txBox="1"/>
          <p:nvPr/>
        </p:nvSpPr>
        <p:spPr>
          <a:xfrm>
            <a:off x="3422600" y="1144700"/>
            <a:ext cx="3000000" cy="29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aseline="30000" lang="en" sz="1100">
                <a:solidFill>
                  <a:srgbClr val="666666"/>
                </a:solidFill>
                <a:latin typeface="Droid Serif"/>
                <a:ea typeface="Droid Serif"/>
                <a:cs typeface="Droid Serif"/>
                <a:sym typeface="Droid Serif"/>
              </a:rPr>
              <a:t>a</a:t>
            </a:r>
            <a:r>
              <a:rPr lang="en" sz="1100">
                <a:solidFill>
                  <a:srgbClr val="666666"/>
                </a:solidFill>
                <a:latin typeface="Droid Serif"/>
                <a:ea typeface="Droid Serif"/>
                <a:cs typeface="Droid Serif"/>
                <a:sym typeface="Droid Serif"/>
              </a:rPr>
              <a:t> </a:t>
            </a:r>
            <a:r>
              <a:rPr lang="en" sz="900">
                <a:solidFill>
                  <a:srgbClr val="666666"/>
                </a:solidFill>
                <a:latin typeface="Droid Serif"/>
                <a:ea typeface="Droid Serif"/>
                <a:cs typeface="Droid Serif"/>
                <a:sym typeface="Droid Serif"/>
              </a:rPr>
              <a:t>Lilliefors Significance Correction</a:t>
            </a:r>
            <a:endParaRPr sz="900">
              <a:solidFill>
                <a:srgbClr val="666666"/>
              </a:solidFill>
              <a:latin typeface="Droid Serif"/>
              <a:ea typeface="Droid Serif"/>
              <a:cs typeface="Droid Serif"/>
              <a:sym typeface="Droid Serif"/>
            </a:endParaRPr>
          </a:p>
        </p:txBody>
      </p:sp>
      <p:pic>
        <p:nvPicPr>
          <p:cNvPr id="186" name="Shape 1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13909" y="1510025"/>
            <a:ext cx="3090100" cy="1824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Shape 1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86959" y="1639516"/>
            <a:ext cx="3095841" cy="1824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Shape 18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61825" y="3109450"/>
            <a:ext cx="3366618" cy="1983900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Shape 18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/>
              <a:t>Models: Selection</a:t>
            </a:r>
            <a:endParaRPr/>
          </a:p>
        </p:txBody>
      </p:sp>
      <p:graphicFrame>
        <p:nvGraphicFramePr>
          <p:cNvPr id="195" name="Shape 195"/>
          <p:cNvGraphicFramePr/>
          <p:nvPr/>
        </p:nvGraphicFramePr>
        <p:xfrm>
          <a:off x="735413" y="174759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{D863A6B2-A657-4BC9-B9B7-73E8FA764649}</a:tableStyleId>
              </a:tblPr>
              <a:tblGrid>
                <a:gridCol w="2443675"/>
                <a:gridCol w="2585150"/>
                <a:gridCol w="2688075"/>
              </a:tblGrid>
              <a:tr h="2514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Winters Additive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ARIMA(1,0,3)(0,1,1)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48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model parameters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Delta parameter, season related, is nonsignificant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all parameters significant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731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observed vs Fit values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good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good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982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residuals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less accurate in the beginning with not that mush randomness, variance increases in the last phase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less accurate in the beginning with not that mush randomness, variance increases in the last phase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48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fit and measure statistics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Similar errors (RMSE,MAE,etc)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Similar errors (RMSE,MAE,etc)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14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Better BIC (lower)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48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R-square stationary=0.659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better R-square stationary(for non stationary data) =0.975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</a:tr>
              <a:tr h="3148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Ljung-Box non significant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Ljung-Box on the limit of significance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48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ACF and PACF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some autocorrelation in the 1st phase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no autocorrelation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</a:tr>
              <a:tr h="1731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normality of residuals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assuming normal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assuming normal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96" name="Shape 19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Estimation and Forecasting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splitted data (training dataset)</a:t>
            </a:r>
            <a:endParaRPr sz="3000"/>
          </a:p>
        </p:txBody>
      </p:sp>
      <p:sp>
        <p:nvSpPr>
          <p:cNvPr id="202" name="Shape 20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Estimation and Forecasting</a:t>
            </a:r>
            <a:endParaRPr/>
          </a:p>
        </p:txBody>
      </p:sp>
      <p:sp>
        <p:nvSpPr>
          <p:cNvPr id="208" name="Shape 208"/>
          <p:cNvSpPr txBox="1"/>
          <p:nvPr>
            <p:ph idx="1" type="body"/>
          </p:nvPr>
        </p:nvSpPr>
        <p:spPr>
          <a:xfrm>
            <a:off x="0" y="1465800"/>
            <a:ext cx="32445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04800" lvl="0" marL="457200" rtl="0">
              <a:spcBef>
                <a:spcPts val="160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Estimation: Jan 2008 to Dec 2016;</a:t>
            </a:r>
            <a:endParaRPr/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Training: Jan 2017 to Dec 2017;</a:t>
            </a:r>
            <a:endParaRPr/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Seasonal MA parameter not significant;</a:t>
            </a:r>
            <a:endParaRPr/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fit values follow the observed ones closely;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209" name="Shape 209"/>
          <p:cNvGraphicFramePr/>
          <p:nvPr/>
        </p:nvGraphicFramePr>
        <p:xfrm>
          <a:off x="3489300" y="2023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{EE879081-B15A-4597-AA80-F1964A4BC632}</a:tableStyleId>
              </a:tblPr>
              <a:tblGrid>
                <a:gridCol w="927725"/>
                <a:gridCol w="917275"/>
                <a:gridCol w="952500"/>
                <a:gridCol w="504825"/>
                <a:gridCol w="704850"/>
                <a:gridCol w="457200"/>
                <a:gridCol w="533400"/>
                <a:gridCol w="485775"/>
              </a:tblGrid>
              <a:tr h="1905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Estimate</a:t>
                      </a:r>
                      <a:endParaRPr sz="1000"/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SE</a:t>
                      </a:r>
                      <a:endParaRPr sz="1000"/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t</a:t>
                      </a:r>
                      <a:endParaRPr sz="1000"/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Sig.</a:t>
                      </a:r>
                      <a:endParaRPr sz="1000"/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02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Consumer Price Index</a:t>
                      </a:r>
                      <a:endParaRPr sz="1000"/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No Transformation</a:t>
                      </a:r>
                      <a:endParaRPr sz="1000"/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AR</a:t>
                      </a:r>
                      <a:endParaRPr sz="1000"/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Lag 1</a:t>
                      </a:r>
                      <a:endParaRPr sz="1000"/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0.964</a:t>
                      </a:r>
                      <a:endParaRPr sz="1000"/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0.043</a:t>
                      </a:r>
                      <a:endParaRPr sz="1000"/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22.158</a:t>
                      </a:r>
                      <a:endParaRPr sz="1000"/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</a:t>
                      </a:r>
                      <a:endParaRPr sz="1000"/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05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MA</a:t>
                      </a:r>
                      <a:endParaRPr sz="1000"/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Lag 1</a:t>
                      </a:r>
                      <a:endParaRPr sz="1000"/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-0.679</a:t>
                      </a:r>
                      <a:endParaRPr sz="1000"/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0.096</a:t>
                      </a:r>
                      <a:endParaRPr sz="1000"/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-7.087</a:t>
                      </a:r>
                      <a:endParaRPr sz="1000"/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</a:t>
                      </a:r>
                      <a:endParaRPr sz="1000"/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05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Lag 2</a:t>
                      </a:r>
                      <a:endParaRPr sz="1000"/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-0.338</a:t>
                      </a:r>
                      <a:endParaRPr sz="1000"/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0.119</a:t>
                      </a:r>
                      <a:endParaRPr sz="1000"/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-2.846</a:t>
                      </a:r>
                      <a:endParaRPr sz="1000"/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0.005</a:t>
                      </a:r>
                      <a:endParaRPr sz="1000"/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05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Lag 3</a:t>
                      </a:r>
                      <a:endParaRPr sz="1000"/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-0.338</a:t>
                      </a:r>
                      <a:endParaRPr sz="1000"/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0.106</a:t>
                      </a:r>
                      <a:endParaRPr sz="1000"/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-3.197</a:t>
                      </a:r>
                      <a:endParaRPr sz="1000"/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0.002</a:t>
                      </a:r>
                      <a:endParaRPr sz="1000"/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05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Seasonal Difference</a:t>
                      </a:r>
                      <a:endParaRPr sz="1000"/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</a:t>
                      </a:r>
                      <a:endParaRPr sz="1000"/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05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MA, Seasonal</a:t>
                      </a:r>
                      <a:endParaRPr sz="1000"/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Lag 1</a:t>
                      </a:r>
                      <a:endParaRPr sz="1000"/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0.948</a:t>
                      </a:r>
                      <a:endParaRPr sz="1000"/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0.612</a:t>
                      </a:r>
                      <a:endParaRPr sz="1000"/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1.548</a:t>
                      </a:r>
                      <a:endParaRPr sz="1000"/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0.125</a:t>
                      </a:r>
                      <a:endParaRPr sz="1000"/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210" name="Shape 2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94587" y="2177225"/>
            <a:ext cx="5472982" cy="2966275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Shape 21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fit measures</a:t>
            </a:r>
            <a:endParaRPr/>
          </a:p>
          <a:p>
            <a:pPr indent="-304800" lvl="0" marL="457200" rtl="0">
              <a:spcBef>
                <a:spcPts val="160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generally slightly better</a:t>
            </a:r>
            <a:r>
              <a:rPr lang="en"/>
              <a:t>;</a:t>
            </a:r>
            <a:endParaRPr/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Low error values;</a:t>
            </a:r>
            <a:endParaRPr/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Normalized BIC &gt; Selection phase =&gt; not as good</a:t>
            </a:r>
            <a:endParaRPr/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Ljung-Box statistic not significant;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residuals sequence plot</a:t>
            </a:r>
            <a:endParaRPr/>
          </a:p>
        </p:txBody>
      </p:sp>
      <p:sp>
        <p:nvSpPr>
          <p:cNvPr id="217" name="Shape 21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Estimation and Forecasting</a:t>
            </a:r>
            <a:endParaRPr/>
          </a:p>
        </p:txBody>
      </p:sp>
      <p:graphicFrame>
        <p:nvGraphicFramePr>
          <p:cNvPr id="218" name="Shape 218"/>
          <p:cNvGraphicFramePr/>
          <p:nvPr/>
        </p:nvGraphicFramePr>
        <p:xfrm>
          <a:off x="4046325" y="79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{EE879081-B15A-4597-AA80-F1964A4BC632}</a:tableStyleId>
              </a:tblPr>
              <a:tblGrid>
                <a:gridCol w="1076325"/>
                <a:gridCol w="1162050"/>
                <a:gridCol w="952500"/>
                <a:gridCol w="952500"/>
              </a:tblGrid>
              <a:tr h="1905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Number of Predictors</a:t>
                      </a:r>
                      <a:endParaRPr sz="1000"/>
                    </a:p>
                  </a:txBody>
                  <a:tcPr marT="25400" marB="25400" marR="0" marL="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</a:t>
                      </a:r>
                      <a:endParaRPr sz="1000"/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Selection Phase</a:t>
                      </a:r>
                      <a:endParaRPr sz="1000"/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</a:tr>
              <a:tr h="330200">
                <a:tc rowSpan="8"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Model Fit statistics</a:t>
                      </a:r>
                      <a:endParaRPr sz="1000"/>
                    </a:p>
                  </a:txBody>
                  <a:tcPr marT="25400" marB="25400" marR="25400" marL="254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Stationary R-squared</a:t>
                      </a:r>
                      <a:endParaRPr sz="1000"/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0.977</a:t>
                      </a:r>
                      <a:endParaRPr sz="1000"/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0.975</a:t>
                      </a:r>
                      <a:endParaRPr sz="1000"/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</a:tr>
              <a:tr h="190500"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R-squared</a:t>
                      </a:r>
                      <a:endParaRPr sz="1000"/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0.97</a:t>
                      </a:r>
                      <a:endParaRPr sz="1000"/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0.969</a:t>
                      </a:r>
                      <a:endParaRPr sz="1000"/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</a:tr>
              <a:tr h="190500"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RMSE</a:t>
                      </a:r>
                      <a:endParaRPr sz="1000"/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0.498</a:t>
                      </a:r>
                      <a:endParaRPr sz="1000"/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0.492</a:t>
                      </a:r>
                      <a:endParaRPr sz="1000"/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</a:tr>
              <a:tr h="190500"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MAPE</a:t>
                      </a:r>
                      <a:endParaRPr sz="1000"/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0.232</a:t>
                      </a:r>
                      <a:endParaRPr sz="1000"/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0.237</a:t>
                      </a:r>
                      <a:endParaRPr sz="1000"/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</a:tr>
              <a:tr h="190500"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MAE</a:t>
                      </a:r>
                      <a:endParaRPr sz="1000"/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0.338</a:t>
                      </a:r>
                      <a:endParaRPr sz="1000"/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0.345</a:t>
                      </a:r>
                      <a:endParaRPr sz="1000"/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</a:tr>
              <a:tr h="190500"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MaxAPE</a:t>
                      </a:r>
                      <a:endParaRPr sz="1000"/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1.728</a:t>
                      </a:r>
                      <a:endParaRPr sz="1000"/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1.728</a:t>
                      </a:r>
                      <a:endParaRPr sz="1000"/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</a:tr>
              <a:tr h="190500"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MaxAE</a:t>
                      </a:r>
                      <a:endParaRPr sz="1000"/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2.5</a:t>
                      </a:r>
                      <a:endParaRPr sz="1000"/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2.5</a:t>
                      </a:r>
                      <a:endParaRPr sz="1000"/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</a:tr>
              <a:tr h="190500"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Normalized BIC</a:t>
                      </a:r>
                      <a:endParaRPr sz="1000"/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-1.156</a:t>
                      </a:r>
                      <a:endParaRPr sz="1000"/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-1.202</a:t>
                      </a:r>
                      <a:endParaRPr sz="1000"/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</a:tr>
              <a:tr h="190500">
                <a:tc rowSpan="3"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Ljung-Box Q(18)</a:t>
                      </a:r>
                      <a:endParaRPr sz="1000"/>
                    </a:p>
                  </a:txBody>
                  <a:tcPr marT="25400" marB="25400" marR="25400" marL="254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Statistics</a:t>
                      </a:r>
                      <a:endParaRPr sz="1000"/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14.144</a:t>
                      </a:r>
                      <a:endParaRPr sz="1000"/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12.342</a:t>
                      </a:r>
                      <a:endParaRPr sz="1000"/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</a:tr>
              <a:tr h="190500"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DF</a:t>
                      </a:r>
                      <a:endParaRPr sz="1000"/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13</a:t>
                      </a:r>
                      <a:endParaRPr sz="1000"/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13</a:t>
                      </a:r>
                      <a:endParaRPr sz="1000"/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</a:tr>
              <a:tr h="190500"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Sig.</a:t>
                      </a:r>
                      <a:endParaRPr sz="1000"/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0.364</a:t>
                      </a:r>
                      <a:endParaRPr sz="1000"/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0.5</a:t>
                      </a:r>
                      <a:endParaRPr sz="1000"/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</a:tr>
              <a:tr h="1905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Number of Outliers</a:t>
                      </a:r>
                      <a:endParaRPr sz="1000"/>
                    </a:p>
                  </a:txBody>
                  <a:tcPr marT="25400" marB="25400" marR="0" marL="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</a:t>
                      </a:r>
                      <a:endParaRPr sz="1000"/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</a:t>
                      </a:r>
                      <a:endParaRPr sz="1000"/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</a:tr>
            </a:tbl>
          </a:graphicData>
        </a:graphic>
      </p:graphicFrame>
      <p:pic>
        <p:nvPicPr>
          <p:cNvPr id="219" name="Shape 2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9625" y="3434100"/>
            <a:ext cx="2898525" cy="1709400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Shape 22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</a:t>
            </a:r>
            <a:endParaRPr/>
          </a:p>
        </p:txBody>
      </p:sp>
      <p:sp>
        <p:nvSpPr>
          <p:cNvPr id="75" name="Shape 7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Dataset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Models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Winters Additive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Arima(1,0,3)(0,1,1)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Selection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Estimation and Forecasting - splitted data (training dataset)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True Forecast</a:t>
            </a:r>
            <a:endParaRPr/>
          </a:p>
          <a:p>
            <a: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Conclusions</a:t>
            </a:r>
            <a:endParaRPr/>
          </a:p>
        </p:txBody>
      </p:sp>
      <p:sp>
        <p:nvSpPr>
          <p:cNvPr id="76" name="Shape 7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Residuals autocorrelation</a:t>
            </a:r>
            <a:endParaRPr/>
          </a:p>
          <a:p>
            <a:pPr indent="-304800" lvl="0" marL="457200" rtl="0">
              <a:spcBef>
                <a:spcPts val="160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No autocorrelation in any lag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Shape 226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Estimation and Forecasting</a:t>
            </a:r>
            <a:endParaRPr/>
          </a:p>
        </p:txBody>
      </p:sp>
      <p:pic>
        <p:nvPicPr>
          <p:cNvPr id="227" name="Shape 2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38875" y="609600"/>
            <a:ext cx="5805125" cy="3423535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Shape 2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Residuals normality assumption</a:t>
            </a:r>
            <a:endParaRPr/>
          </a:p>
          <a:p>
            <a:pPr indent="-304800" lvl="0" marL="457200" rtl="0">
              <a:spcBef>
                <a:spcPts val="160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Kolmogorov: no</a:t>
            </a:r>
            <a:endParaRPr/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Shapiro: no</a:t>
            </a:r>
            <a:endParaRPr/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Histogram: maybe yes</a:t>
            </a:r>
            <a:endParaRPr/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Normal Q-Q plot: maybe yes</a:t>
            </a:r>
            <a:endParaRPr/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Detrended Normal Q-Q plot: maybe yes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Shape 234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Estimation and Forecasting</a:t>
            </a:r>
            <a:endParaRPr/>
          </a:p>
        </p:txBody>
      </p:sp>
      <p:graphicFrame>
        <p:nvGraphicFramePr>
          <p:cNvPr id="235" name="Shape 235"/>
          <p:cNvGraphicFramePr/>
          <p:nvPr/>
        </p:nvGraphicFramePr>
        <p:xfrm>
          <a:off x="3420009" y="1586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{EE879081-B15A-4597-AA80-F1964A4BC632}</a:tableStyleId>
              </a:tblPr>
              <a:tblGrid>
                <a:gridCol w="1916875"/>
                <a:gridCol w="986750"/>
                <a:gridCol w="808825"/>
                <a:gridCol w="428650"/>
                <a:gridCol w="598525"/>
                <a:gridCol w="388225"/>
                <a:gridCol w="452925"/>
              </a:tblGrid>
              <a:tr h="1905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3"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Kolmogorov-Smirnov</a:t>
                      </a:r>
                      <a:r>
                        <a:rPr baseline="30000" lang="en" sz="1000"/>
                        <a:t>a</a:t>
                      </a:r>
                      <a:endParaRPr baseline="30000" sz="1000"/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gridSpan="3"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Shapiro-Wilk</a:t>
                      </a:r>
                      <a:endParaRPr sz="1000"/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</a:tr>
              <a:tr h="1905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Statistic</a:t>
                      </a:r>
                      <a:endParaRPr sz="1000"/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df</a:t>
                      </a:r>
                      <a:endParaRPr sz="1000"/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Sig.</a:t>
                      </a:r>
                      <a:endParaRPr sz="1000"/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Statistic</a:t>
                      </a:r>
                      <a:endParaRPr sz="1000"/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df</a:t>
                      </a:r>
                      <a:endParaRPr sz="1000"/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Sig.</a:t>
                      </a:r>
                      <a:endParaRPr sz="1000"/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02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Residual Forecast ARIMA(1,0,3)(0,1,1)</a:t>
                      </a:r>
                      <a:endParaRPr sz="1000"/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0.12</a:t>
                      </a:r>
                      <a:endParaRPr sz="1000"/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96</a:t>
                      </a:r>
                      <a:endParaRPr sz="1000"/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0.002</a:t>
                      </a:r>
                      <a:endParaRPr sz="1000"/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0.913</a:t>
                      </a:r>
                      <a:endParaRPr sz="1000"/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96</a:t>
                      </a:r>
                      <a:endParaRPr sz="1000"/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</a:t>
                      </a:r>
                      <a:endParaRPr sz="1000"/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36" name="Shape 236"/>
          <p:cNvSpPr txBox="1"/>
          <p:nvPr/>
        </p:nvSpPr>
        <p:spPr>
          <a:xfrm>
            <a:off x="3420000" y="996875"/>
            <a:ext cx="3000000" cy="34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aseline="30000" lang="en" sz="1000">
                <a:solidFill>
                  <a:srgbClr val="666666"/>
                </a:solidFill>
                <a:highlight>
                  <a:srgbClr val="FFFFFF"/>
                </a:highlight>
              </a:rPr>
              <a:t>a</a:t>
            </a:r>
            <a:r>
              <a:rPr lang="en" sz="1000">
                <a:solidFill>
                  <a:srgbClr val="666666"/>
                </a:solidFill>
                <a:highlight>
                  <a:srgbClr val="FFFFFF"/>
                </a:highlight>
              </a:rPr>
              <a:t> Lilliefors Significance Correction</a:t>
            </a:r>
            <a:endParaRPr/>
          </a:p>
        </p:txBody>
      </p:sp>
      <p:pic>
        <p:nvPicPr>
          <p:cNvPr id="237" name="Shape 2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0000" y="1343676"/>
            <a:ext cx="2553949" cy="1506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Shape 2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73950" y="1656037"/>
            <a:ext cx="3098924" cy="183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Shape 2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63275" y="3003425"/>
            <a:ext cx="3263050" cy="1924375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Shape 24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True Forecast</a:t>
            </a:r>
            <a:endParaRPr/>
          </a:p>
        </p:txBody>
      </p:sp>
      <p:sp>
        <p:nvSpPr>
          <p:cNvPr id="246" name="Shape 24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True </a:t>
            </a:r>
            <a:r>
              <a:rPr lang="en"/>
              <a:t>Forecast</a:t>
            </a:r>
            <a:endParaRPr/>
          </a:p>
        </p:txBody>
      </p:sp>
      <p:sp>
        <p:nvSpPr>
          <p:cNvPr id="252" name="Shape 252"/>
          <p:cNvSpPr txBox="1"/>
          <p:nvPr>
            <p:ph idx="1" type="body"/>
          </p:nvPr>
        </p:nvSpPr>
        <p:spPr>
          <a:xfrm>
            <a:off x="0" y="1465800"/>
            <a:ext cx="32445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04800" lvl="0" marL="457200" rtl="0">
              <a:spcBef>
                <a:spcPts val="160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Estimation: Jan 2008 to Dec 2017;</a:t>
            </a:r>
            <a:endParaRPr/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Forecasting: Jan 2018 to Dec 2018;</a:t>
            </a:r>
            <a:endParaRPr/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Model parameters are the same as in Selection phase;</a:t>
            </a:r>
            <a:endParaRPr/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replicates the seasonality and slight upbeat trend seen in the latest stages of the observed data</a:t>
            </a:r>
            <a:r>
              <a:rPr lang="en"/>
              <a:t>;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53" name="Shape 2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31875" y="912950"/>
            <a:ext cx="5594700" cy="3039428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Shape 25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 txBox="1"/>
          <p:nvPr>
            <p:ph type="title"/>
          </p:nvPr>
        </p:nvSpPr>
        <p:spPr>
          <a:xfrm>
            <a:off x="490250" y="1599775"/>
            <a:ext cx="8522700" cy="341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457200" lvl="0" marL="457200" rtl="0">
              <a:spcBef>
                <a:spcPts val="0"/>
              </a:spcBef>
              <a:spcAft>
                <a:spcPts val="0"/>
              </a:spcAft>
              <a:buSzPts val="3600"/>
              <a:buChar char="●"/>
            </a:pPr>
            <a:r>
              <a:rPr lang="en" sz="3600"/>
              <a:t>models struggle with 1st phase;</a:t>
            </a:r>
            <a:endParaRPr sz="3600"/>
          </a:p>
          <a:p>
            <a:pPr indent="-457200" lvl="0" marL="457200" rtl="0">
              <a:spcBef>
                <a:spcPts val="0"/>
              </a:spcBef>
              <a:spcAft>
                <a:spcPts val="0"/>
              </a:spcAft>
              <a:buSzPts val="3600"/>
              <a:buChar char="●"/>
            </a:pPr>
            <a:r>
              <a:rPr lang="en" sz="3600"/>
              <a:t>Cyclical component hard to predict;</a:t>
            </a:r>
            <a:endParaRPr sz="3600"/>
          </a:p>
          <a:p>
            <a:pPr indent="-457200" lvl="0" marL="457200" rtl="0">
              <a:spcBef>
                <a:spcPts val="0"/>
              </a:spcBef>
              <a:spcAft>
                <a:spcPts val="0"/>
              </a:spcAft>
              <a:buSzPts val="3600"/>
              <a:buChar char="●"/>
            </a:pPr>
            <a:r>
              <a:rPr lang="en" sz="3600"/>
              <a:t>models adapt reasonably well to inflections;</a:t>
            </a:r>
            <a:endParaRPr sz="3600"/>
          </a:p>
          <a:p>
            <a:pPr indent="-457200" lvl="0" marL="457200" rtl="0">
              <a:spcBef>
                <a:spcPts val="0"/>
              </a:spcBef>
              <a:spcAft>
                <a:spcPts val="0"/>
              </a:spcAft>
              <a:buSzPts val="3600"/>
              <a:buChar char="●"/>
            </a:pPr>
            <a:r>
              <a:rPr lang="en" sz="3600"/>
              <a:t>Don’t predict too much into the future;</a:t>
            </a:r>
            <a:endParaRPr sz="3600"/>
          </a:p>
          <a:p>
            <a:pPr indent="-457200" lvl="0" marL="457200">
              <a:spcBef>
                <a:spcPts val="0"/>
              </a:spcBef>
              <a:spcAft>
                <a:spcPts val="0"/>
              </a:spcAft>
              <a:buSzPts val="3600"/>
              <a:buChar char="●"/>
            </a:pPr>
            <a:r>
              <a:rPr lang="en" sz="3600"/>
              <a:t>Incorporate errors asap;</a:t>
            </a:r>
            <a:br>
              <a:rPr lang="en" sz="3600"/>
            </a:br>
            <a:endParaRPr sz="3600"/>
          </a:p>
        </p:txBody>
      </p:sp>
      <p:sp>
        <p:nvSpPr>
          <p:cNvPr id="260" name="Shape 260"/>
          <p:cNvSpPr txBox="1"/>
          <p:nvPr>
            <p:ph type="title"/>
          </p:nvPr>
        </p:nvSpPr>
        <p:spPr>
          <a:xfrm>
            <a:off x="471900" y="205325"/>
            <a:ext cx="8222100" cy="76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Conclusions</a:t>
            </a:r>
            <a:endParaRPr/>
          </a:p>
        </p:txBody>
      </p:sp>
      <p:sp>
        <p:nvSpPr>
          <p:cNvPr id="261" name="Shape 26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Shape 2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43225" y="4575"/>
            <a:ext cx="5900780" cy="5143503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Shape 267"/>
          <p:cNvSpPr txBox="1"/>
          <p:nvPr>
            <p:ph type="title"/>
          </p:nvPr>
        </p:nvSpPr>
        <p:spPr>
          <a:xfrm>
            <a:off x="261053" y="2202325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t</a:t>
            </a:r>
            <a:r>
              <a:rPr lang="en" sz="3000"/>
              <a:t>hank you</a:t>
            </a:r>
            <a:endParaRPr sz="30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obrigado</a:t>
            </a:r>
            <a:endParaRPr sz="3000"/>
          </a:p>
        </p:txBody>
      </p:sp>
      <p:sp>
        <p:nvSpPr>
          <p:cNvPr id="268" name="Shape 26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</a:t>
            </a:r>
            <a:endParaRPr/>
          </a:p>
        </p:txBody>
      </p:sp>
      <p:sp>
        <p:nvSpPr>
          <p:cNvPr id="82" name="Shape 8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/>
          <p:nvPr>
            <p:ph type="title"/>
          </p:nvPr>
        </p:nvSpPr>
        <p:spPr>
          <a:xfrm>
            <a:off x="226078" y="382275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</a:t>
            </a:r>
            <a:endParaRPr/>
          </a:p>
        </p:txBody>
      </p:sp>
      <p:sp>
        <p:nvSpPr>
          <p:cNvPr id="88" name="Shape 88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Consumer Price Index (CPI)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Ireland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January 2008 to December 2017</a:t>
            </a:r>
            <a:endParaRPr/>
          </a:p>
          <a:p>
            <a:pPr indent="-304800" lvl="0" marL="457200" rtl="0">
              <a:spcBef>
                <a:spcPts val="160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seasonal;</a:t>
            </a:r>
            <a:endParaRPr/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cycles difficult to predict;</a:t>
            </a:r>
            <a:endParaRPr/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2 phases:</a:t>
            </a:r>
            <a:endParaRPr/>
          </a:p>
          <a:p>
            <a:pPr indent="-304800" lvl="0" marL="914400" rtl="0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runup &amp; dip;</a:t>
            </a:r>
            <a:endParaRPr/>
          </a:p>
          <a:p>
            <a:pPr indent="-304800" lvl="0" marL="914400" rtl="0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recovery to lower growth;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89" name="Shape 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53303" y="1079175"/>
            <a:ext cx="5114925" cy="30099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Shape 9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Models</a:t>
            </a:r>
            <a:endParaRPr/>
          </a:p>
        </p:txBody>
      </p:sp>
      <p:sp>
        <p:nvSpPr>
          <p:cNvPr id="96" name="Shape 9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/>
              <a:t>Models: Winters Additive</a:t>
            </a:r>
            <a:endParaRPr/>
          </a:p>
        </p:txBody>
      </p:sp>
      <p:sp>
        <p:nvSpPr>
          <p:cNvPr id="102" name="Shape 102"/>
          <p:cNvSpPr txBox="1"/>
          <p:nvPr>
            <p:ph idx="1" type="body"/>
          </p:nvPr>
        </p:nvSpPr>
        <p:spPr>
          <a:xfrm>
            <a:off x="203775" y="1919075"/>
            <a:ext cx="3146400" cy="311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Increasing / decreasing series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seasonal pattern of constant magnitude</a:t>
            </a:r>
            <a:endParaRPr/>
          </a:p>
          <a:p>
            <a:pPr indent="0" lvl="0" marL="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aseline="-25000" sz="1400"/>
          </a:p>
        </p:txBody>
      </p:sp>
      <p:pic>
        <p:nvPicPr>
          <p:cNvPr id="103" name="Shape 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7575" y="1919075"/>
            <a:ext cx="5465026" cy="2653825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Shape 10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Models: Winters Additive</a:t>
            </a:r>
            <a:endParaRPr/>
          </a:p>
        </p:txBody>
      </p:sp>
      <p:sp>
        <p:nvSpPr>
          <p:cNvPr id="110" name="Shape 110"/>
          <p:cNvSpPr txBox="1"/>
          <p:nvPr>
            <p:ph idx="1" type="body"/>
          </p:nvPr>
        </p:nvSpPr>
        <p:spPr>
          <a:xfrm>
            <a:off x="0" y="1465800"/>
            <a:ext cx="32445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Smoothed components: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level: S(t) = S(t−1) + T(t−1) + 𝜶𝜺(t) </a:t>
            </a:r>
            <a:br>
              <a:rPr lang="en"/>
            </a:br>
            <a:r>
              <a:rPr lang="en"/>
              <a:t>trend: T(t) = T(t−1) + 𝜶𝜸𝜺(t) </a:t>
            </a:r>
            <a:br>
              <a:rPr lang="en"/>
            </a:br>
            <a:r>
              <a:rPr lang="en"/>
              <a:t>seasonal: I(t) = I(t−p) + 𝜹(1 − 𝜶)𝜺(t) 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Predicted: 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y(t+m) = S(t) + mT(t) + I(t−p+m)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Note: </a:t>
            </a:r>
            <a:r>
              <a:rPr lang="en"/>
              <a:t>𝜹 nonsignificant</a:t>
            </a:r>
            <a:endParaRPr/>
          </a:p>
        </p:txBody>
      </p:sp>
      <p:graphicFrame>
        <p:nvGraphicFramePr>
          <p:cNvPr id="111" name="Shape 111"/>
          <p:cNvGraphicFramePr/>
          <p:nvPr/>
        </p:nvGraphicFramePr>
        <p:xfrm>
          <a:off x="3470000" y="531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{EE879081-B15A-4597-AA80-F1964A4BC632}</a:tableStyleId>
              </a:tblPr>
              <a:tblGrid>
                <a:gridCol w="1009625"/>
                <a:gridCol w="1130075"/>
                <a:gridCol w="668650"/>
                <a:gridCol w="668650"/>
                <a:gridCol w="668650"/>
                <a:gridCol w="668650"/>
                <a:gridCol w="668650"/>
              </a:tblGrid>
              <a:tr h="1867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Model</a:t>
                      </a:r>
                      <a:endParaRPr sz="1000"/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Estimate</a:t>
                      </a:r>
                      <a:endParaRPr sz="1000"/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SE</a:t>
                      </a:r>
                      <a:endParaRPr sz="1000"/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t</a:t>
                      </a:r>
                      <a:endParaRPr sz="1000"/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Sig.</a:t>
                      </a:r>
                      <a:endParaRPr sz="1000"/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08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Consumer Price Index-Model_1</a:t>
                      </a:r>
                      <a:endParaRPr sz="1000"/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No Transformation</a:t>
                      </a:r>
                      <a:endParaRPr sz="1000"/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Alpha (Level)</a:t>
                      </a:r>
                      <a:endParaRPr sz="1000"/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</a:t>
                      </a:r>
                      <a:endParaRPr sz="1000"/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0.091</a:t>
                      </a:r>
                      <a:endParaRPr sz="1000"/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10.95</a:t>
                      </a:r>
                      <a:endParaRPr sz="1000"/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</a:t>
                      </a:r>
                      <a:endParaRPr sz="1000"/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08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Gamma (Trend)</a:t>
                      </a:r>
                      <a:endParaRPr sz="1000"/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0.102</a:t>
                      </a:r>
                      <a:endParaRPr sz="1000"/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0.029</a:t>
                      </a:r>
                      <a:endParaRPr sz="1000"/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3.525</a:t>
                      </a:r>
                      <a:endParaRPr sz="1000"/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0.001</a:t>
                      </a:r>
                      <a:endParaRPr sz="1000"/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08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Delta (Season)</a:t>
                      </a:r>
                      <a:endParaRPr sz="1000"/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0.999</a:t>
                      </a:r>
                      <a:endParaRPr sz="1000"/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9361.466</a:t>
                      </a:r>
                      <a:endParaRPr sz="1000"/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</a:t>
                      </a:r>
                      <a:endParaRPr sz="1000"/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</a:t>
                      </a:r>
                      <a:endParaRPr sz="1000"/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112" name="Shape 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08175" y="2103450"/>
            <a:ext cx="5086350" cy="276225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Shape 11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fit measures</a:t>
            </a:r>
            <a:endParaRPr/>
          </a:p>
          <a:p>
            <a:pPr indent="-304800" lvl="0" marL="457200" rtl="0">
              <a:spcBef>
                <a:spcPts val="160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Stationary R-Squared: substantial explanation;</a:t>
            </a:r>
            <a:endParaRPr/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Low error values;</a:t>
            </a:r>
            <a:endParaRPr/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Ljung-Box statistic not significant (no autocorrelation);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residuals sequence plot</a:t>
            </a:r>
            <a:endParaRPr/>
          </a:p>
        </p:txBody>
      </p:sp>
      <p:sp>
        <p:nvSpPr>
          <p:cNvPr id="119" name="Shape 11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Models: Winters Additive</a:t>
            </a:r>
            <a:endParaRPr/>
          </a:p>
        </p:txBody>
      </p:sp>
      <p:pic>
        <p:nvPicPr>
          <p:cNvPr id="120" name="Shape 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55675" y="3366575"/>
            <a:ext cx="2706949" cy="15975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21" name="Shape 121"/>
          <p:cNvGraphicFramePr/>
          <p:nvPr/>
        </p:nvGraphicFramePr>
        <p:xfrm>
          <a:off x="4394100" y="188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{EE879081-B15A-4597-AA80-F1964A4BC632}</a:tableStyleId>
              </a:tblPr>
              <a:tblGrid>
                <a:gridCol w="1774725"/>
                <a:gridCol w="1214275"/>
                <a:gridCol w="934075"/>
              </a:tblGrid>
              <a:tr h="2000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Number of Predictors</a:t>
                      </a:r>
                      <a:endParaRPr sz="1000"/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</a:t>
                      </a:r>
                      <a:endParaRPr sz="1000"/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4375">
                <a:tc rowSpan="8"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Model Fit statistics</a:t>
                      </a:r>
                      <a:endParaRPr sz="1000"/>
                    </a:p>
                  </a:txBody>
                  <a:tcPr marT="25400" marB="25400" marR="25400" marL="254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Stationary R-squared</a:t>
                      </a:r>
                      <a:endParaRPr sz="1000"/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0.659</a:t>
                      </a:r>
                      <a:endParaRPr sz="1000"/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50"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R-squared</a:t>
                      </a:r>
                      <a:endParaRPr sz="1000"/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0.974</a:t>
                      </a:r>
                      <a:endParaRPr sz="1000"/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50"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RMSE</a:t>
                      </a:r>
                      <a:endParaRPr sz="1000"/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0.454</a:t>
                      </a:r>
                      <a:endParaRPr sz="1000"/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50"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MAPE</a:t>
                      </a:r>
                      <a:endParaRPr sz="1000"/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0.227</a:t>
                      </a:r>
                      <a:endParaRPr sz="1000"/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50"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MAE</a:t>
                      </a:r>
                      <a:endParaRPr sz="1000"/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0.332</a:t>
                      </a:r>
                      <a:endParaRPr sz="1000"/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50"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MaxAPE</a:t>
                      </a:r>
                      <a:endParaRPr sz="1000"/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1.124</a:t>
                      </a:r>
                      <a:endParaRPr sz="1000"/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50"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MaxAE</a:t>
                      </a:r>
                      <a:endParaRPr sz="1000"/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1.649</a:t>
                      </a:r>
                      <a:endParaRPr sz="1000"/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50"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Normalized BIC</a:t>
                      </a:r>
                      <a:endParaRPr sz="1000"/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-1.461</a:t>
                      </a:r>
                      <a:endParaRPr sz="1000"/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50">
                <a:tc rowSpan="3"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Ljung-Box Q(18)</a:t>
                      </a:r>
                      <a:endParaRPr sz="1000"/>
                    </a:p>
                  </a:txBody>
                  <a:tcPr marT="25400" marB="25400" marR="25400" marL="254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Statistics</a:t>
                      </a:r>
                      <a:endParaRPr sz="1000"/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65.146</a:t>
                      </a:r>
                      <a:endParaRPr sz="1000"/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50"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DF</a:t>
                      </a:r>
                      <a:endParaRPr sz="1000"/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15</a:t>
                      </a:r>
                      <a:endParaRPr sz="1000"/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50"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Sig.</a:t>
                      </a:r>
                      <a:endParaRPr sz="1000"/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</a:t>
                      </a:r>
                      <a:endParaRPr sz="1000"/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Number of Outliers</a:t>
                      </a:r>
                      <a:endParaRPr sz="1000"/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</a:t>
                      </a:r>
                      <a:endParaRPr sz="1000"/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22" name="Shape 12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Residuals autocorrelation</a:t>
            </a:r>
            <a:endParaRPr/>
          </a:p>
          <a:p>
            <a:pPr indent="-304800" lvl="0" marL="457200" rtl="0">
              <a:spcBef>
                <a:spcPts val="160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first lag maybe autocorrelated;</a:t>
            </a:r>
            <a:endParaRPr/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probably effect of initial phase</a:t>
            </a:r>
            <a:endParaRPr/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not confirmed by </a:t>
            </a:r>
            <a:r>
              <a:rPr lang="en"/>
              <a:t>Ljung-Box statistic</a:t>
            </a:r>
            <a:endParaRPr/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short time series</a:t>
            </a:r>
            <a:endParaRPr/>
          </a:p>
        </p:txBody>
      </p:sp>
      <p:sp>
        <p:nvSpPr>
          <p:cNvPr id="128" name="Shape 128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Models: Winters Additive</a:t>
            </a:r>
            <a:endParaRPr/>
          </a:p>
        </p:txBody>
      </p:sp>
      <p:pic>
        <p:nvPicPr>
          <p:cNvPr id="129" name="Shape 1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08732" y="672325"/>
            <a:ext cx="5805125" cy="3423535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Shape 1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